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644" r:id="rId5"/>
    <p:sldId id="1053" r:id="rId6"/>
    <p:sldId id="556" r:id="rId7"/>
    <p:sldId id="1062" r:id="rId8"/>
    <p:sldId id="1063" r:id="rId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 userDrawn="1">
          <p15:clr>
            <a:srgbClr val="A4A3A4"/>
          </p15:clr>
        </p15:guide>
        <p15:guide id="2" pos="567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  <p15:guide id="12" orient="horz" pos="4201" userDrawn="1">
          <p15:clr>
            <a:srgbClr val="A4A3A4"/>
          </p15:clr>
        </p15:guide>
        <p15:guide id="13" orient="horz" pos="391" userDrawn="1">
          <p15:clr>
            <a:srgbClr val="A4A3A4"/>
          </p15:clr>
        </p15:guide>
        <p15:guide id="14" pos="5556" userDrawn="1">
          <p15:clr>
            <a:srgbClr val="A4A3A4"/>
          </p15:clr>
        </p15:guide>
        <p15:guide id="15" orient="horz" pos="4133" userDrawn="1">
          <p15:clr>
            <a:srgbClr val="A4A3A4"/>
          </p15:clr>
        </p15:guide>
        <p15:guide id="16" pos="5647" userDrawn="1">
          <p15:clr>
            <a:srgbClr val="A4A3A4"/>
          </p15:clr>
        </p15:guide>
        <p15:guide id="17" pos="3991" userDrawn="1">
          <p15:clr>
            <a:srgbClr val="A4A3A4"/>
          </p15:clr>
        </p15:guide>
        <p15:guide id="18" pos="158" userDrawn="1">
          <p15:clr>
            <a:srgbClr val="A4A3A4"/>
          </p15:clr>
        </p15:guide>
        <p15:guide id="19" pos="5624" userDrawn="1">
          <p15:clr>
            <a:srgbClr val="A4A3A4"/>
          </p15:clr>
        </p15:guide>
        <p15:guide id="20" pos="5760" userDrawn="1">
          <p15:clr>
            <a:srgbClr val="A4A3A4"/>
          </p15:clr>
        </p15:guide>
        <p15:guide id="21" orient="horz" pos="2500" userDrawn="1">
          <p15:clr>
            <a:srgbClr val="A4A3A4"/>
          </p15:clr>
        </p15:guide>
        <p15:guide id="22" orient="horz" pos="2818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pos="3470" userDrawn="1">
          <p15:clr>
            <a:srgbClr val="A4A3A4"/>
          </p15:clr>
        </p15:guide>
        <p15:guide id="25" pos="3787" userDrawn="1">
          <p15:clr>
            <a:srgbClr val="A4A3A4"/>
          </p15:clr>
        </p15:guide>
        <p15:guide id="26" pos="32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Plamadeala" initials="NP" lastIdx="2" clrIdx="0">
    <p:extLst>
      <p:ext uri="{19B8F6BF-5375-455C-9EA6-DF929625EA0E}">
        <p15:presenceInfo xmlns:p15="http://schemas.microsoft.com/office/powerpoint/2012/main" userId="S-1-5-21-1648904429-2030132533-1847928074-14488" providerId="AD"/>
      </p:ext>
    </p:extLst>
  </p:cmAuthor>
  <p:cmAuthor id="2" name="Bradley Annals" initials="BA" lastIdx="1" clrIdx="1">
    <p:extLst>
      <p:ext uri="{19B8F6BF-5375-455C-9EA6-DF929625EA0E}">
        <p15:presenceInfo xmlns:p15="http://schemas.microsoft.com/office/powerpoint/2012/main" userId="S-1-5-21-1648904429-2030132533-1847928074-24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8F"/>
    <a:srgbClr val="000000"/>
    <a:srgbClr val="8DC8E8"/>
    <a:srgbClr val="091F8F"/>
    <a:srgbClr val="0D36A3"/>
    <a:srgbClr val="57C1A5"/>
    <a:srgbClr val="FF8F57"/>
    <a:srgbClr val="328F6F"/>
    <a:srgbClr val="357853"/>
    <a:srgbClr val="7B8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257AC-AA32-484C-B762-DC53D1270703}" v="1" dt="2019-06-21T03:43:25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73"/>
        <p:guide pos="567"/>
        <p:guide orient="horz" pos="550"/>
        <p:guide orient="horz" pos="4201"/>
        <p:guide orient="horz" pos="391"/>
        <p:guide pos="5556"/>
        <p:guide orient="horz" pos="4133"/>
        <p:guide pos="5647"/>
        <p:guide pos="3991"/>
        <p:guide pos="158"/>
        <p:guide pos="5624"/>
        <p:guide pos="5760"/>
        <p:guide orient="horz" pos="2500"/>
        <p:guide orient="horz" pos="2818"/>
        <p:guide orient="horz" pos="958"/>
        <p:guide pos="3470"/>
        <p:guide pos="3787"/>
        <p:guide pos="32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ACA0C-61EB-4CD1-B7E6-50F0B93AFE89}" type="datetimeFigureOut">
              <a:rPr lang="en-NZ" smtClean="0"/>
              <a:t>27/06/2019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95310-066C-49C7-837B-EA6D188158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003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D9FBA-33E2-4CF4-98DB-DB0ED1D0228B}" type="datetimeFigureOut">
              <a:rPr lang="en-NZ" smtClean="0"/>
              <a:t>27/06/2019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3009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3009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2E7C4-3347-4721-A058-35706295EB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136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2E7C4-3347-4721-A058-35706295EB8A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604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2E7C4-3347-4721-A058-35706295EB8A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086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09759" y="6035631"/>
            <a:ext cx="2455862" cy="338137"/>
          </a:xfrm>
        </p:spPr>
        <p:txBody>
          <a:bodyPr numCol="2" spcCol="180000">
            <a:noAutofit/>
          </a:bodyPr>
          <a:lstStyle>
            <a:lvl1pPr marL="0" indent="0">
              <a:buNone/>
              <a:defRPr sz="950" b="1">
                <a:solidFill>
                  <a:schemeClr val="bg1"/>
                </a:solidFill>
              </a:defRPr>
            </a:lvl1pPr>
            <a:lvl2pPr marL="0" indent="0">
              <a:spcBef>
                <a:spcPts val="100"/>
              </a:spcBef>
              <a:buNone/>
              <a:defRPr sz="750" b="0">
                <a:solidFill>
                  <a:schemeClr val="bg1"/>
                </a:solidFill>
              </a:defRPr>
            </a:lvl2pPr>
            <a:lvl3pPr marL="0" indent="0">
              <a:buNone/>
              <a:defRPr sz="950" b="1">
                <a:solidFill>
                  <a:schemeClr val="bg1"/>
                </a:solidFill>
              </a:defRPr>
            </a:lvl3pPr>
            <a:lvl4pPr marL="0" indent="0">
              <a:buNone/>
              <a:defRPr sz="950" b="1">
                <a:solidFill>
                  <a:schemeClr val="bg1"/>
                </a:solidFill>
              </a:defRPr>
            </a:lvl4pPr>
            <a:lvl5pPr marL="0" indent="0">
              <a:buNone/>
              <a:defRPr sz="9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05475" y="5800725"/>
            <a:ext cx="2628900" cy="762000"/>
          </a:xfrm>
        </p:spPr>
        <p:txBody>
          <a:bodyPr>
            <a:noAutofit/>
          </a:bodyPr>
          <a:lstStyle>
            <a:lvl1pPr marL="0" indent="1588" algn="r">
              <a:buNone/>
              <a:defRPr sz="1300" b="1">
                <a:solidFill>
                  <a:schemeClr val="bg1"/>
                </a:solidFill>
              </a:defRPr>
            </a:lvl1pPr>
            <a:lvl2pPr marL="0" indent="1588" algn="r">
              <a:spcBef>
                <a:spcPts val="400"/>
              </a:spcBef>
              <a:buNone/>
              <a:defRPr sz="750" b="0">
                <a:solidFill>
                  <a:schemeClr val="bg1"/>
                </a:solidFill>
              </a:defRPr>
            </a:lvl2pPr>
            <a:lvl3pPr marL="0" indent="1588" algn="r">
              <a:spcBef>
                <a:spcPts val="500"/>
              </a:spcBef>
              <a:buNone/>
              <a:defRPr sz="750" b="0">
                <a:solidFill>
                  <a:schemeClr val="bg1"/>
                </a:solidFill>
              </a:defRPr>
            </a:lvl3pPr>
            <a:lvl4pPr marL="0" indent="1588" algn="r">
              <a:buNone/>
              <a:defRPr sz="950" b="1">
                <a:solidFill>
                  <a:schemeClr val="bg1"/>
                </a:solidFill>
              </a:defRPr>
            </a:lvl4pPr>
            <a:lvl5pPr marL="0" indent="1588" algn="r">
              <a:buNone/>
              <a:defRPr sz="9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87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90575" y="5168900"/>
            <a:ext cx="5514975" cy="1466851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  <a:lvl2pPr marL="0" indent="0">
              <a:spcBef>
                <a:spcPts val="0"/>
              </a:spcBef>
              <a:buNone/>
              <a:defRPr sz="3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573" y="353567"/>
            <a:ext cx="987554" cy="283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1E0AA-EA41-9A4D-AAC3-9ADCED28A6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5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90575" y="263525"/>
            <a:ext cx="7942493" cy="490995"/>
          </a:xfrm>
        </p:spPr>
        <p:txBody>
          <a:bodyPr/>
          <a:lstStyle>
            <a:lvl1pPr marL="0" indent="0">
              <a:buNone/>
              <a:defRPr sz="2700" b="1">
                <a:solidFill>
                  <a:srgbClr val="0D36A3"/>
                </a:solidFill>
              </a:defRPr>
            </a:lvl1pPr>
            <a:lvl2pPr marL="0" indent="0">
              <a:spcBef>
                <a:spcPts val="0"/>
              </a:spcBef>
              <a:buNone/>
              <a:defRPr sz="3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/>
              <a:t>First Level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" y="704983"/>
            <a:ext cx="286930" cy="109080"/>
          </a:xfrm>
          <a:prstGeom prst="rect">
            <a:avLst/>
          </a:prstGeom>
          <a:solidFill>
            <a:srgbClr val="0D36A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NZ" sz="700" b="1">
                <a:solidFill>
                  <a:schemeClr val="bg1"/>
                </a:solidFill>
              </a:rPr>
              <a:t>2019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273756" y="768255"/>
            <a:ext cx="540000" cy="793"/>
          </a:xfrm>
          <a:prstGeom prst="line">
            <a:avLst/>
          </a:prstGeom>
          <a:ln w="19050">
            <a:solidFill>
              <a:srgbClr val="0D36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813756" y="768255"/>
            <a:ext cx="8014502" cy="1"/>
          </a:xfrm>
          <a:prstGeom prst="line">
            <a:avLst/>
          </a:prstGeom>
          <a:ln w="19050">
            <a:solidFill>
              <a:srgbClr val="0D36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0080" y="6430962"/>
            <a:ext cx="2057400" cy="365125"/>
          </a:xfrm>
        </p:spPr>
        <p:txBody>
          <a:bodyPr/>
          <a:lstStyle>
            <a:lvl1pPr algn="l">
              <a:defRPr sz="800" b="1">
                <a:solidFill>
                  <a:srgbClr val="0D36A3"/>
                </a:solidFill>
              </a:defRPr>
            </a:lvl1pPr>
          </a:lstStyle>
          <a:p>
            <a:fld id="{77429E7D-6F66-4615-88A5-A33156C48A22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74716" y="1013444"/>
            <a:ext cx="7923443" cy="4886325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0D36A3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defRPr sz="1400"/>
            </a:lvl2pPr>
            <a:lvl3pPr marL="447675" indent="-2667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―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Rectangle 19"/>
          <p:cNvSpPr/>
          <p:nvPr userDrawn="1"/>
        </p:nvSpPr>
        <p:spPr>
          <a:xfrm rot="16200000">
            <a:off x="-235070" y="1290406"/>
            <a:ext cx="756000" cy="288000"/>
          </a:xfrm>
          <a:prstGeom prst="rect">
            <a:avLst/>
          </a:prstGeom>
          <a:solidFill>
            <a:srgbClr val="0D3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800"/>
              <a:t>Highlights</a:t>
            </a:r>
          </a:p>
        </p:txBody>
      </p:sp>
      <p:sp>
        <p:nvSpPr>
          <p:cNvPr id="21" name="Rectangle 20"/>
          <p:cNvSpPr/>
          <p:nvPr userDrawn="1"/>
        </p:nvSpPr>
        <p:spPr>
          <a:xfrm rot="16200000">
            <a:off x="-235070" y="2072953"/>
            <a:ext cx="756000" cy="2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800"/>
              <a:t>Terminals and Airfield</a:t>
            </a:r>
          </a:p>
        </p:txBody>
      </p:sp>
      <p:sp>
        <p:nvSpPr>
          <p:cNvPr id="25" name="Rectangle 24"/>
          <p:cNvSpPr/>
          <p:nvPr userDrawn="1"/>
        </p:nvSpPr>
        <p:spPr>
          <a:xfrm rot="16200000">
            <a:off x="-235070" y="2862588"/>
            <a:ext cx="756000" cy="28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NZ" sz="800"/>
              <a:t>Transport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03"/>
          <a:stretch/>
        </p:blipFill>
        <p:spPr>
          <a:xfrm>
            <a:off x="8526693" y="6416231"/>
            <a:ext cx="277299" cy="2925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896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pos="181" userDrawn="1">
          <p15:clr>
            <a:srgbClr val="FBAE40"/>
          </p15:clr>
        </p15:guide>
        <p15:guide id="3" orient="horz" pos="420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ing with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90575" y="263525"/>
            <a:ext cx="7942493" cy="490995"/>
          </a:xfrm>
        </p:spPr>
        <p:txBody>
          <a:bodyPr/>
          <a:lstStyle>
            <a:lvl1pPr marL="0" indent="0">
              <a:buNone/>
              <a:defRPr sz="2700" b="1">
                <a:solidFill>
                  <a:srgbClr val="0D36A3"/>
                </a:solidFill>
              </a:defRPr>
            </a:lvl1pPr>
            <a:lvl2pPr marL="0" indent="0">
              <a:spcBef>
                <a:spcPts val="0"/>
              </a:spcBef>
              <a:buNone/>
              <a:defRPr sz="3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/>
              <a:t>First Level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" y="704983"/>
            <a:ext cx="286930" cy="109080"/>
          </a:xfrm>
          <a:prstGeom prst="rect">
            <a:avLst/>
          </a:prstGeom>
          <a:solidFill>
            <a:srgbClr val="0D36A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NZ" sz="700" b="1">
                <a:solidFill>
                  <a:schemeClr val="bg1"/>
                </a:solidFill>
              </a:rPr>
              <a:t>2019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273756" y="768255"/>
            <a:ext cx="540000" cy="793"/>
          </a:xfrm>
          <a:prstGeom prst="line">
            <a:avLst/>
          </a:prstGeom>
          <a:ln w="19050">
            <a:solidFill>
              <a:srgbClr val="0D36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813756" y="768256"/>
            <a:ext cx="8014502" cy="0"/>
          </a:xfrm>
          <a:prstGeom prst="line">
            <a:avLst/>
          </a:prstGeom>
          <a:ln w="19050">
            <a:solidFill>
              <a:srgbClr val="0D36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74716" y="1013444"/>
            <a:ext cx="7923443" cy="4886325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0D36A3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defRPr sz="1400"/>
            </a:lvl2pPr>
            <a:lvl3pPr marL="447675" indent="-2667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―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0080" y="6430962"/>
            <a:ext cx="2057400" cy="365125"/>
          </a:xfrm>
        </p:spPr>
        <p:txBody>
          <a:bodyPr/>
          <a:lstStyle>
            <a:lvl1pPr algn="l">
              <a:defRPr sz="800" b="1">
                <a:solidFill>
                  <a:srgbClr val="0D36A3"/>
                </a:solidFill>
              </a:defRPr>
            </a:lvl1pPr>
          </a:lstStyle>
          <a:p>
            <a:fld id="{77429E7D-6F66-4615-88A5-A33156C48A22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03"/>
          <a:stretch/>
        </p:blipFill>
        <p:spPr>
          <a:xfrm>
            <a:off x="8526693" y="6416231"/>
            <a:ext cx="277299" cy="2925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40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18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ing with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90575" y="263525"/>
            <a:ext cx="7942493" cy="490995"/>
          </a:xfrm>
        </p:spPr>
        <p:txBody>
          <a:bodyPr/>
          <a:lstStyle>
            <a:lvl1pPr marL="0" indent="0">
              <a:buNone/>
              <a:defRPr sz="2700" b="1">
                <a:solidFill>
                  <a:srgbClr val="0D36A3"/>
                </a:solidFill>
              </a:defRPr>
            </a:lvl1pPr>
            <a:lvl2pPr marL="0" indent="0">
              <a:spcBef>
                <a:spcPts val="0"/>
              </a:spcBef>
              <a:buNone/>
              <a:defRPr sz="3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/>
              <a:t>First Level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" y="704983"/>
            <a:ext cx="286930" cy="109080"/>
          </a:xfrm>
          <a:prstGeom prst="rect">
            <a:avLst/>
          </a:prstGeom>
          <a:solidFill>
            <a:srgbClr val="0D36A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NZ" sz="700" b="1">
                <a:solidFill>
                  <a:schemeClr val="bg1"/>
                </a:solidFill>
              </a:rPr>
              <a:t>2019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273756" y="768255"/>
            <a:ext cx="540000" cy="793"/>
          </a:xfrm>
          <a:prstGeom prst="line">
            <a:avLst/>
          </a:prstGeom>
          <a:ln w="19050">
            <a:solidFill>
              <a:srgbClr val="0D36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813756" y="768256"/>
            <a:ext cx="8014502" cy="0"/>
          </a:xfrm>
          <a:prstGeom prst="line">
            <a:avLst/>
          </a:prstGeom>
          <a:ln w="19050">
            <a:solidFill>
              <a:srgbClr val="0D36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74716" y="1013444"/>
            <a:ext cx="7923443" cy="4886325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0D36A3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defRPr sz="1400"/>
            </a:lvl2pPr>
            <a:lvl3pPr marL="447675" indent="-2667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―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0080" y="6430962"/>
            <a:ext cx="2057400" cy="365125"/>
          </a:xfrm>
        </p:spPr>
        <p:txBody>
          <a:bodyPr/>
          <a:lstStyle>
            <a:lvl1pPr algn="l">
              <a:defRPr sz="800" b="1">
                <a:solidFill>
                  <a:srgbClr val="0D36A3"/>
                </a:solidFill>
              </a:defRPr>
            </a:lvl1pPr>
          </a:lstStyle>
          <a:p>
            <a:fld id="{77429E7D-6F66-4615-88A5-A33156C48A22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03"/>
          <a:stretch/>
        </p:blipFill>
        <p:spPr>
          <a:xfrm>
            <a:off x="8526693" y="6416231"/>
            <a:ext cx="277299" cy="2925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335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1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ing with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90575" y="263525"/>
            <a:ext cx="7942493" cy="490995"/>
          </a:xfrm>
        </p:spPr>
        <p:txBody>
          <a:bodyPr/>
          <a:lstStyle>
            <a:lvl1pPr marL="0" indent="0">
              <a:buNone/>
              <a:defRPr sz="2700" b="1">
                <a:solidFill>
                  <a:srgbClr val="0D36A3"/>
                </a:solidFill>
              </a:defRPr>
            </a:lvl1pPr>
            <a:lvl2pPr marL="0" indent="0">
              <a:spcBef>
                <a:spcPts val="0"/>
              </a:spcBef>
              <a:buNone/>
              <a:defRPr sz="3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/>
              <a:t>First Level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" y="704983"/>
            <a:ext cx="286930" cy="109080"/>
          </a:xfrm>
          <a:prstGeom prst="rect">
            <a:avLst/>
          </a:prstGeom>
          <a:solidFill>
            <a:srgbClr val="0D36A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NZ" sz="700" b="1">
                <a:solidFill>
                  <a:schemeClr val="bg1"/>
                </a:solidFill>
              </a:rPr>
              <a:t>2019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273756" y="768255"/>
            <a:ext cx="540000" cy="793"/>
          </a:xfrm>
          <a:prstGeom prst="line">
            <a:avLst/>
          </a:prstGeom>
          <a:ln w="19050">
            <a:solidFill>
              <a:srgbClr val="0D36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790575" y="768256"/>
            <a:ext cx="8037683" cy="0"/>
          </a:xfrm>
          <a:prstGeom prst="line">
            <a:avLst/>
          </a:prstGeom>
          <a:ln w="19050">
            <a:solidFill>
              <a:srgbClr val="0D36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74716" y="1013444"/>
            <a:ext cx="7923443" cy="4886325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0D36A3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defRPr sz="1400"/>
            </a:lvl2pPr>
            <a:lvl3pPr marL="447675" indent="-266700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―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0080" y="6430962"/>
            <a:ext cx="2057400" cy="365125"/>
          </a:xfrm>
        </p:spPr>
        <p:txBody>
          <a:bodyPr/>
          <a:lstStyle>
            <a:lvl1pPr algn="l">
              <a:defRPr sz="800" b="1">
                <a:solidFill>
                  <a:srgbClr val="0D36A3"/>
                </a:solidFill>
              </a:defRPr>
            </a:lvl1pPr>
          </a:lstStyle>
          <a:p>
            <a:fld id="{77429E7D-6F66-4615-88A5-A33156C48A22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03"/>
          <a:stretch/>
        </p:blipFill>
        <p:spPr>
          <a:xfrm>
            <a:off x="8526693" y="6416231"/>
            <a:ext cx="277299" cy="2925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098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1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2905" y="545818"/>
            <a:ext cx="2746772" cy="1840196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r>
              <a:rPr lang="en-AU"/>
              <a:t>Click to edit Master title style.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2907" y="2557463"/>
            <a:ext cx="2746772" cy="19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Lorem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ipsum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dolor sit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amet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,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consectetur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adipiscing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elit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.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Ut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commodo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placerat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nibh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et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fringilla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.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Aenean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semper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vehicula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neque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vel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vulputate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.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Aliquam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vehicula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porttitor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dolor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hendrerit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mollis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.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Quisque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vitae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nisl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dolor.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Donec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enim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lacus, semper non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pulvinar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vel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,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aliquet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 non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charset="0"/>
              </a:rPr>
              <a:t>nulla</a:t>
            </a:r>
            <a:r>
              <a:rPr lang="en-US" b="0" i="0">
                <a:solidFill>
                  <a:srgbClr val="000000"/>
                </a:solidFill>
                <a:effectLst/>
                <a:latin typeface="Open Sans" charset="0"/>
              </a:rPr>
              <a:t>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396" y="6356356"/>
            <a:ext cx="259912" cy="3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2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9E7D-6F66-4615-88A5-A33156C48A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5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3" r:id="rId3"/>
    <p:sldLayoutId id="2147483727" r:id="rId4"/>
    <p:sldLayoutId id="2147483728" r:id="rId5"/>
    <p:sldLayoutId id="2147483729" r:id="rId6"/>
    <p:sldLayoutId id="214748373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C5847C7-B383-1B4A-BFC7-E98766C21E75}"/>
              </a:ext>
            </a:extLst>
          </p:cNvPr>
          <p:cNvSpPr/>
          <p:nvPr/>
        </p:nvSpPr>
        <p:spPr>
          <a:xfrm>
            <a:off x="3054066" y="808109"/>
            <a:ext cx="112827" cy="1128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B39C5-2DF7-4C5F-81ED-3D5F3E90F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5" y="0"/>
            <a:ext cx="72324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679ABD-94CD-40CC-821E-85C45711B356}"/>
              </a:ext>
            </a:extLst>
          </p:cNvPr>
          <p:cNvSpPr/>
          <p:nvPr/>
        </p:nvSpPr>
        <p:spPr>
          <a:xfrm rot="17424560">
            <a:off x="-3098250" y="680912"/>
            <a:ext cx="8180773" cy="4680656"/>
          </a:xfrm>
          <a:prstGeom prst="rect">
            <a:avLst/>
          </a:prstGeom>
          <a:solidFill>
            <a:srgbClr val="091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BE4B87D-1920-3D4C-A10F-7D165B7AF0B5}"/>
              </a:ext>
            </a:extLst>
          </p:cNvPr>
          <p:cNvSpPr>
            <a:spLocks noGrp="1"/>
          </p:cNvSpPr>
          <p:nvPr/>
        </p:nvSpPr>
        <p:spPr>
          <a:xfrm>
            <a:off x="379570" y="2327938"/>
            <a:ext cx="6111603" cy="1721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b="1" kern="1200">
                <a:solidFill>
                  <a:srgbClr val="0D36A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>
                <a:solidFill>
                  <a:schemeClr val="bg1"/>
                </a:solidFill>
              </a:rPr>
              <a:t>Southern Link </a:t>
            </a:r>
            <a:br>
              <a:rPr lang="en-NZ" sz="2400" dirty="0">
                <a:solidFill>
                  <a:schemeClr val="bg1"/>
                </a:solidFill>
              </a:rPr>
            </a:br>
            <a:r>
              <a:rPr lang="en-NZ" sz="2400" dirty="0">
                <a:solidFill>
                  <a:schemeClr val="bg1"/>
                </a:solidFill>
              </a:rPr>
              <a:t>Conference</a:t>
            </a:r>
          </a:p>
          <a:p>
            <a:r>
              <a:rPr lang="en-NZ" sz="1800" b="0" dirty="0">
                <a:solidFill>
                  <a:schemeClr val="bg1"/>
                </a:solidFill>
              </a:rPr>
              <a:t>June 2019</a:t>
            </a:r>
            <a:endParaRPr lang="en-NZ" sz="1800" b="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37929D-678E-4506-8712-5B357CD49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45" y="655901"/>
            <a:ext cx="2294164" cy="96500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46E6BD9-393A-42E6-822B-970918C66A8F}"/>
              </a:ext>
            </a:extLst>
          </p:cNvPr>
          <p:cNvSpPr>
            <a:spLocks noGrp="1"/>
          </p:cNvSpPr>
          <p:nvPr/>
        </p:nvSpPr>
        <p:spPr>
          <a:xfrm>
            <a:off x="379570" y="5025175"/>
            <a:ext cx="2787323" cy="1274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b="1" kern="1200">
                <a:solidFill>
                  <a:srgbClr val="0D36A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1200" b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6F2462-176E-4686-BB6F-0CC38BF711D0}"/>
              </a:ext>
            </a:extLst>
          </p:cNvPr>
          <p:cNvCxnSpPr/>
          <p:nvPr/>
        </p:nvCxnSpPr>
        <p:spPr>
          <a:xfrm flipH="1">
            <a:off x="-1288117" y="2524125"/>
            <a:ext cx="17035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27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F494C9-41C1-4593-9D17-2597474573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Movement of Goods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A732A-D468-4231-8A0F-28B291902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5732" y="1217155"/>
            <a:ext cx="7401618" cy="4886325"/>
          </a:xfrm>
        </p:spPr>
        <p:txBody>
          <a:bodyPr/>
          <a:lstStyle/>
          <a:p>
            <a:pPr lvl="0">
              <a:spcBef>
                <a:spcPts val="0"/>
              </a:spcBef>
            </a:pPr>
            <a:endParaRPr lang="en-NZ" b="0" dirty="0">
              <a:solidFill>
                <a:schemeClr val="bg1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628FC-49D8-4E80-9AE7-A6A9F4F8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9E7D-6F66-4615-88A5-A33156C48A22}" type="slidenum">
              <a:rPr lang="en-NZ" smtClean="0"/>
              <a:pPr/>
              <a:t>2</a:t>
            </a:fld>
            <a:endParaRPr lang="en-NZ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303D8F-91B6-456B-9804-AFFBD5A79778}"/>
              </a:ext>
            </a:extLst>
          </p:cNvPr>
          <p:cNvCxnSpPr/>
          <p:nvPr/>
        </p:nvCxnSpPr>
        <p:spPr>
          <a:xfrm>
            <a:off x="275669" y="754520"/>
            <a:ext cx="85314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E65D48-AF57-4E3A-BFFB-369FC8E6F962}"/>
              </a:ext>
            </a:extLst>
          </p:cNvPr>
          <p:cNvSpPr txBox="1"/>
          <p:nvPr/>
        </p:nvSpPr>
        <p:spPr>
          <a:xfrm>
            <a:off x="832873" y="1888252"/>
            <a:ext cx="7327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Setting the scene: Goods flows today</a:t>
            </a:r>
          </a:p>
          <a:p>
            <a:pPr marL="342900" indent="-342900">
              <a:buFont typeface="+mj-lt"/>
              <a:buAutoNum type="arabicPeriod"/>
            </a:pPr>
            <a:endParaRPr lang="en-NZ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Objectives for today</a:t>
            </a:r>
          </a:p>
          <a:p>
            <a:pPr marL="342900" indent="-342900">
              <a:buFont typeface="+mj-lt"/>
              <a:buAutoNum type="arabicPeriod"/>
            </a:pPr>
            <a:endParaRPr lang="en-NZ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NZ" dirty="0">
                <a:solidFill>
                  <a:schemeClr val="bg1"/>
                </a:solidFill>
              </a:rPr>
              <a:t>Questions to get us started</a:t>
            </a:r>
          </a:p>
          <a:p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9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575" y="1088719"/>
            <a:ext cx="9144000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BFEFBB-D0B4-4C66-8961-8C36E4E61ECC}"/>
              </a:ext>
            </a:extLst>
          </p:cNvPr>
          <p:cNvSpPr/>
          <p:nvPr/>
        </p:nvSpPr>
        <p:spPr>
          <a:xfrm>
            <a:off x="1" y="118695"/>
            <a:ext cx="9144000" cy="738554"/>
          </a:xfrm>
          <a:prstGeom prst="rect">
            <a:avLst/>
          </a:prstGeom>
          <a:solidFill>
            <a:srgbClr val="171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Goods trade today is already significant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D1BDC2E-7B99-4D24-A1D3-58AE071468F0}"/>
              </a:ext>
            </a:extLst>
          </p:cNvPr>
          <p:cNvSpPr/>
          <p:nvPr/>
        </p:nvSpPr>
        <p:spPr>
          <a:xfrm>
            <a:off x="805066" y="5126809"/>
            <a:ext cx="3074476" cy="1721956"/>
          </a:xfrm>
          <a:prstGeom prst="triangle">
            <a:avLst/>
          </a:prstGeom>
          <a:solidFill>
            <a:srgbClr val="171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200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F08767B-39BE-43F0-8EB0-B932FD12BBFE}"/>
              </a:ext>
            </a:extLst>
          </p:cNvPr>
          <p:cNvSpPr/>
          <p:nvPr/>
        </p:nvSpPr>
        <p:spPr>
          <a:xfrm rot="10800000">
            <a:off x="4072547" y="1286683"/>
            <a:ext cx="3074476" cy="1721956"/>
          </a:xfrm>
          <a:prstGeom prst="triangle">
            <a:avLst/>
          </a:prstGeom>
          <a:solidFill>
            <a:srgbClr val="8DC8E8"/>
          </a:solidFill>
          <a:ln>
            <a:solidFill>
              <a:srgbClr val="8D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NZ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731F2-D57E-42F5-943F-1B64AB3667A5}"/>
              </a:ext>
            </a:extLst>
          </p:cNvPr>
          <p:cNvSpPr txBox="1"/>
          <p:nvPr/>
        </p:nvSpPr>
        <p:spPr>
          <a:xfrm>
            <a:off x="4943959" y="1847579"/>
            <a:ext cx="13316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dirty="0">
                <a:solidFill>
                  <a:schemeClr val="bg1"/>
                </a:solidFill>
              </a:rPr>
              <a:t>Value of trade between Southern Link </a:t>
            </a:r>
            <a:r>
              <a:rPr lang="en-NZ" sz="1100" dirty="0" err="1">
                <a:solidFill>
                  <a:schemeClr val="bg1"/>
                </a:solidFill>
              </a:rPr>
              <a:t>countrie</a:t>
            </a:r>
            <a:endParaRPr lang="en-NZ" sz="11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4E08E4-C586-433B-949D-0D58F75DBE08}"/>
              </a:ext>
            </a:extLst>
          </p:cNvPr>
          <p:cNvSpPr txBox="1"/>
          <p:nvPr/>
        </p:nvSpPr>
        <p:spPr>
          <a:xfrm>
            <a:off x="4788247" y="1286683"/>
            <a:ext cx="162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chemeClr val="bg1"/>
                </a:solidFill>
              </a:rPr>
              <a:t>&gt;$75b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A7E9E78-D1C5-4DA7-915C-BB9A64E10B50}"/>
              </a:ext>
            </a:extLst>
          </p:cNvPr>
          <p:cNvSpPr/>
          <p:nvPr/>
        </p:nvSpPr>
        <p:spPr>
          <a:xfrm rot="11467575">
            <a:off x="3395518" y="2852929"/>
            <a:ext cx="3692233" cy="2643814"/>
          </a:xfrm>
          <a:prstGeom prst="arc">
            <a:avLst>
              <a:gd name="adj1" fmla="val 15937052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695A7F2A-3E54-4D80-AC39-F3FE5E2C526A}"/>
              </a:ext>
            </a:extLst>
          </p:cNvPr>
          <p:cNvSpPr/>
          <p:nvPr/>
        </p:nvSpPr>
        <p:spPr>
          <a:xfrm rot="478012">
            <a:off x="-1457958" y="3469510"/>
            <a:ext cx="10001770" cy="2376170"/>
          </a:xfrm>
          <a:prstGeom prst="arc">
            <a:avLst>
              <a:gd name="adj1" fmla="val 15937052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7AB8287-0CBA-48DB-B92D-C7FE464EC573}"/>
              </a:ext>
            </a:extLst>
          </p:cNvPr>
          <p:cNvSpPr/>
          <p:nvPr/>
        </p:nvSpPr>
        <p:spPr>
          <a:xfrm rot="478012" flipV="1">
            <a:off x="1754893" y="4233991"/>
            <a:ext cx="6825313" cy="1280399"/>
          </a:xfrm>
          <a:prstGeom prst="arc">
            <a:avLst>
              <a:gd name="adj1" fmla="val 15937052"/>
              <a:gd name="adj2" fmla="val 215342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31A630AE-6B59-4A52-AC1D-4B261B44EF52}"/>
              </a:ext>
            </a:extLst>
          </p:cNvPr>
          <p:cNvSpPr/>
          <p:nvPr/>
        </p:nvSpPr>
        <p:spPr>
          <a:xfrm rot="478012" flipV="1">
            <a:off x="2233522" y="4649859"/>
            <a:ext cx="5818829" cy="1096983"/>
          </a:xfrm>
          <a:prstGeom prst="arc">
            <a:avLst>
              <a:gd name="adj1" fmla="val 15937052"/>
              <a:gd name="adj2" fmla="val 215342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B78D030-FDB4-4988-A64C-56DFF528801E}"/>
              </a:ext>
            </a:extLst>
          </p:cNvPr>
          <p:cNvSpPr/>
          <p:nvPr/>
        </p:nvSpPr>
        <p:spPr>
          <a:xfrm rot="478012">
            <a:off x="-852435" y="3647426"/>
            <a:ext cx="8907178" cy="2376170"/>
          </a:xfrm>
          <a:prstGeom prst="arc">
            <a:avLst>
              <a:gd name="adj1" fmla="val 15937052"/>
              <a:gd name="adj2" fmla="val 0"/>
            </a:avLst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A0700C-28FB-4427-BB64-3250F606B361}"/>
              </a:ext>
            </a:extLst>
          </p:cNvPr>
          <p:cNvSpPr txBox="1"/>
          <p:nvPr/>
        </p:nvSpPr>
        <p:spPr>
          <a:xfrm>
            <a:off x="2429088" y="2813021"/>
            <a:ext cx="1619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rgbClr val="171C8F"/>
                </a:solidFill>
              </a:rPr>
              <a:t>China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6C397D-FCBD-4120-9B78-8FAF4B0D016C}"/>
              </a:ext>
            </a:extLst>
          </p:cNvPr>
          <p:cNvSpPr txBox="1"/>
          <p:nvPr/>
        </p:nvSpPr>
        <p:spPr>
          <a:xfrm>
            <a:off x="4421355" y="5795137"/>
            <a:ext cx="1619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rgbClr val="171C8F"/>
                </a:solidFill>
              </a:rPr>
              <a:t>NZ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E4C65A-D6F5-4510-947C-7722D1C2D90F}"/>
              </a:ext>
            </a:extLst>
          </p:cNvPr>
          <p:cNvSpPr txBox="1"/>
          <p:nvPr/>
        </p:nvSpPr>
        <p:spPr>
          <a:xfrm>
            <a:off x="6828918" y="5894994"/>
            <a:ext cx="1619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rgbClr val="171C8F"/>
                </a:solidFill>
              </a:rPr>
              <a:t>Chile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93B286-2324-4CA6-AAA3-AB9DB303CCEA}"/>
              </a:ext>
            </a:extLst>
          </p:cNvPr>
          <p:cNvSpPr txBox="1"/>
          <p:nvPr/>
        </p:nvSpPr>
        <p:spPr>
          <a:xfrm>
            <a:off x="7898969" y="5615866"/>
            <a:ext cx="249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rgbClr val="171C8F"/>
                </a:solidFill>
              </a:rPr>
              <a:t>Argentina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13DCFA5-1D47-412E-BC25-6DFD95E2E214}"/>
              </a:ext>
            </a:extLst>
          </p:cNvPr>
          <p:cNvSpPr/>
          <p:nvPr/>
        </p:nvSpPr>
        <p:spPr>
          <a:xfrm>
            <a:off x="6059944" y="3767174"/>
            <a:ext cx="840204" cy="362157"/>
          </a:xfrm>
          <a:prstGeom prst="ellipse">
            <a:avLst/>
          </a:prstGeom>
          <a:solidFill>
            <a:srgbClr val="171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600" b="1" dirty="0"/>
              <a:t>16b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64658C9-363E-45CC-806C-5EE963A9FDF5}"/>
              </a:ext>
            </a:extLst>
          </p:cNvPr>
          <p:cNvSpPr/>
          <p:nvPr/>
        </p:nvSpPr>
        <p:spPr>
          <a:xfrm>
            <a:off x="5231847" y="3989903"/>
            <a:ext cx="840204" cy="362157"/>
          </a:xfrm>
          <a:prstGeom prst="ellipse">
            <a:avLst/>
          </a:prstGeom>
          <a:solidFill>
            <a:srgbClr val="171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600" b="1" dirty="0"/>
              <a:t>43b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B9184F-A9B9-4CF6-9E35-ACC6C25ED3AB}"/>
              </a:ext>
            </a:extLst>
          </p:cNvPr>
          <p:cNvSpPr/>
          <p:nvPr/>
        </p:nvSpPr>
        <p:spPr>
          <a:xfrm>
            <a:off x="3628231" y="4821937"/>
            <a:ext cx="840204" cy="362157"/>
          </a:xfrm>
          <a:prstGeom prst="ellipse">
            <a:avLst/>
          </a:prstGeom>
          <a:solidFill>
            <a:srgbClr val="171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600" b="1" dirty="0"/>
              <a:t>17b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12C2319-1F1D-4BD1-9B93-140F8DFAAC8C}"/>
              </a:ext>
            </a:extLst>
          </p:cNvPr>
          <p:cNvSpPr/>
          <p:nvPr/>
        </p:nvSpPr>
        <p:spPr>
          <a:xfrm>
            <a:off x="6023126" y="5318334"/>
            <a:ext cx="877021" cy="362157"/>
          </a:xfrm>
          <a:prstGeom prst="ellipse">
            <a:avLst/>
          </a:prstGeom>
          <a:solidFill>
            <a:srgbClr val="171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b="1" dirty="0"/>
              <a:t>170m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FE0AA0B-4D05-46BA-BBFF-C30CE9A7DBE0}"/>
              </a:ext>
            </a:extLst>
          </p:cNvPr>
          <p:cNvSpPr/>
          <p:nvPr/>
        </p:nvSpPr>
        <p:spPr>
          <a:xfrm>
            <a:off x="6023127" y="5761368"/>
            <a:ext cx="840204" cy="362157"/>
          </a:xfrm>
          <a:prstGeom prst="ellipse">
            <a:avLst/>
          </a:prstGeom>
          <a:solidFill>
            <a:srgbClr val="171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1200" b="1" dirty="0"/>
              <a:t>200m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FBEF45-8082-4DDD-B202-36BD3C65CBA3}"/>
              </a:ext>
            </a:extLst>
          </p:cNvPr>
          <p:cNvSpPr/>
          <p:nvPr/>
        </p:nvSpPr>
        <p:spPr>
          <a:xfrm>
            <a:off x="6139806" y="132036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USD</a:t>
            </a:r>
            <a:endParaRPr lang="en-NZ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0E8642-FB14-4171-8963-452E1C607071}"/>
              </a:ext>
            </a:extLst>
          </p:cNvPr>
          <p:cNvSpPr txBox="1"/>
          <p:nvPr/>
        </p:nvSpPr>
        <p:spPr>
          <a:xfrm>
            <a:off x="1389203" y="6213925"/>
            <a:ext cx="162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chemeClr val="bg1"/>
                </a:solidFill>
              </a:rPr>
              <a:t>+$50b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C0CC89-76A6-4896-8AD2-CCD6AFDB9820}"/>
              </a:ext>
            </a:extLst>
          </p:cNvPr>
          <p:cNvSpPr/>
          <p:nvPr/>
        </p:nvSpPr>
        <p:spPr>
          <a:xfrm>
            <a:off x="2740762" y="624761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USD</a:t>
            </a:r>
            <a:endParaRPr lang="en-NZ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92166E-CB3C-40F7-B8F7-D68464A2F036}"/>
              </a:ext>
            </a:extLst>
          </p:cNvPr>
          <p:cNvSpPr/>
          <p:nvPr/>
        </p:nvSpPr>
        <p:spPr>
          <a:xfrm>
            <a:off x="1359381" y="5653191"/>
            <a:ext cx="1933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200" dirty="0">
                <a:solidFill>
                  <a:schemeClr val="bg1"/>
                </a:solidFill>
              </a:rPr>
              <a:t>Level of trade </a:t>
            </a:r>
            <a:br>
              <a:rPr lang="en-NZ" sz="1200" dirty="0">
                <a:solidFill>
                  <a:schemeClr val="bg1"/>
                </a:solidFill>
              </a:rPr>
            </a:br>
            <a:r>
              <a:rPr lang="en-NZ" sz="1200" dirty="0">
                <a:solidFill>
                  <a:schemeClr val="bg1"/>
                </a:solidFill>
              </a:rPr>
              <a:t>that NZ could </a:t>
            </a:r>
            <a:br>
              <a:rPr lang="en-NZ" sz="1200" dirty="0">
                <a:solidFill>
                  <a:schemeClr val="bg1"/>
                </a:solidFill>
              </a:rPr>
            </a:br>
            <a:r>
              <a:rPr lang="en-NZ" sz="1200" dirty="0">
                <a:solidFill>
                  <a:schemeClr val="bg1"/>
                </a:solidFill>
              </a:rPr>
              <a:t>get involved in</a:t>
            </a:r>
          </a:p>
        </p:txBody>
      </p:sp>
    </p:spTree>
    <p:extLst>
      <p:ext uri="{BB962C8B-B14F-4D97-AF65-F5344CB8AC3E}">
        <p14:creationId xmlns:p14="http://schemas.microsoft.com/office/powerpoint/2010/main" val="205231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128684-EB14-4CD7-9577-C3161CB124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Objectives from this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7F6B2-BC1E-4AC2-9706-3223DD76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9E7D-6F66-4615-88A5-A33156C48A22}" type="slidenum">
              <a:rPr lang="en-NZ" smtClean="0"/>
              <a:pPr/>
              <a:t>4</a:t>
            </a:fld>
            <a:endParaRPr lang="en-NZ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CB38EAA-32B4-42CA-AA82-5010D7F18049}"/>
              </a:ext>
            </a:extLst>
          </p:cNvPr>
          <p:cNvSpPr txBox="1">
            <a:spLocks/>
          </p:cNvSpPr>
          <p:nvPr/>
        </p:nvSpPr>
        <p:spPr>
          <a:xfrm>
            <a:off x="977411" y="1675346"/>
            <a:ext cx="6984334" cy="4092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0D36A3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rgbClr val="171C8F"/>
                </a:solidFill>
              </a:rPr>
              <a:t>Establish a working group</a:t>
            </a:r>
            <a:endParaRPr lang="en-US" dirty="0">
              <a:solidFill>
                <a:srgbClr val="171C8F"/>
              </a:solidFill>
            </a:endParaRPr>
          </a:p>
          <a:p>
            <a:pPr lvl="1"/>
            <a:r>
              <a:rPr lang="en-NZ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here wants to be involved on taking this forward after today?</a:t>
            </a:r>
            <a:br>
              <a:rPr lang="en-NZ" b="0" dirty="0">
                <a:solidFill>
                  <a:srgbClr val="171C8F"/>
                </a:solidFill>
              </a:rPr>
            </a:br>
            <a:endParaRPr lang="en-NZ" dirty="0">
              <a:solidFill>
                <a:srgbClr val="171C8F"/>
              </a:solidFill>
            </a:endParaRPr>
          </a:p>
          <a:p>
            <a:pPr marL="0" lvl="1" indent="0">
              <a:buNone/>
            </a:pPr>
            <a:r>
              <a:rPr lang="en-NZ" b="1" dirty="0">
                <a:solidFill>
                  <a:srgbClr val="171C8F"/>
                </a:solidFill>
                <a:cs typeface="Arial"/>
              </a:rPr>
              <a:t>Confirm our hypothesis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there a significant opportunity here worth pursuing for NZ?</a:t>
            </a:r>
            <a:br>
              <a:rPr lang="en-NZ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NZ" sz="1600" b="0" dirty="0">
              <a:solidFill>
                <a:srgbClr val="091F8F"/>
              </a:solidFill>
              <a:cs typeface="Arial"/>
            </a:endParaRPr>
          </a:p>
          <a:p>
            <a:pPr marL="0" lvl="1" indent="0">
              <a:buNone/>
            </a:pPr>
            <a:r>
              <a:rPr lang="en-NZ" b="1" dirty="0">
                <a:solidFill>
                  <a:srgbClr val="171C8F"/>
                </a:solidFill>
                <a:cs typeface="Arial"/>
              </a:rPr>
              <a:t>List out the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the opportunities, for whom, and what do they require?</a:t>
            </a:r>
            <a:br>
              <a:rPr lang="en-NZ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NZ" b="1" dirty="0">
              <a:solidFill>
                <a:srgbClr val="171C8F"/>
              </a:solidFill>
              <a:cs typeface="Arial"/>
            </a:endParaRPr>
          </a:p>
          <a:p>
            <a:pPr marL="0" lvl="1" indent="0">
              <a:buNone/>
            </a:pPr>
            <a:r>
              <a:rPr lang="en-NZ" b="1" dirty="0">
                <a:solidFill>
                  <a:srgbClr val="171C8F"/>
                </a:solidFill>
                <a:cs typeface="Arial"/>
              </a:rPr>
              <a:t>Set actions and owners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 we need to do after today and who will do it?</a:t>
            </a:r>
            <a:endParaRPr lang="en-NZ" sz="1600" dirty="0">
              <a:solidFill>
                <a:srgbClr val="171C8F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600" b="0" dirty="0">
              <a:solidFill>
                <a:srgbClr val="091F8F"/>
              </a:solidFill>
              <a:highlight>
                <a:srgbClr val="FFFF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13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128684-EB14-4CD7-9577-C3161CB124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Questions to think about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7F6B2-BC1E-4AC2-9706-3223DD76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9E7D-6F66-4615-88A5-A33156C48A22}" type="slidenum">
              <a:rPr lang="en-NZ" smtClean="0"/>
              <a:pPr/>
              <a:t>5</a:t>
            </a:fld>
            <a:endParaRPr lang="en-NZ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CB38EAA-32B4-42CA-AA82-5010D7F18049}"/>
              </a:ext>
            </a:extLst>
          </p:cNvPr>
          <p:cNvSpPr txBox="1">
            <a:spLocks/>
          </p:cNvSpPr>
          <p:nvPr/>
        </p:nvSpPr>
        <p:spPr>
          <a:xfrm>
            <a:off x="1697846" y="1933964"/>
            <a:ext cx="5709717" cy="4092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rgbClr val="0D36A3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000" dirty="0">
                <a:solidFill>
                  <a:srgbClr val="171C8F"/>
                </a:solidFill>
              </a:rPr>
              <a:t>What is the opportunity to grow trade flows between China and South America via NZ?</a:t>
            </a:r>
            <a:endParaRPr lang="en-US" sz="2000" dirty="0">
              <a:solidFill>
                <a:srgbClr val="171C8F"/>
              </a:solidFill>
            </a:endParaRPr>
          </a:p>
          <a:p>
            <a:endParaRPr lang="en-NZ" sz="2000" dirty="0">
              <a:solidFill>
                <a:srgbClr val="171C8F"/>
              </a:solidFill>
            </a:endParaRPr>
          </a:p>
          <a:p>
            <a:pPr marL="0" lvl="1" indent="0">
              <a:buNone/>
            </a:pPr>
            <a:r>
              <a:rPr lang="en-NZ" sz="2000" b="1" dirty="0">
                <a:solidFill>
                  <a:srgbClr val="171C8F"/>
                </a:solidFill>
                <a:cs typeface="Arial"/>
              </a:rPr>
              <a:t>Once established, how could NZ exporters leverage these routes to grow?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b="0" dirty="0">
              <a:solidFill>
                <a:srgbClr val="091F8F"/>
              </a:solidFill>
              <a:cs typeface="Arial"/>
            </a:endParaRPr>
          </a:p>
          <a:p>
            <a:pPr marL="0" lvl="1" indent="0">
              <a:buNone/>
            </a:pPr>
            <a:r>
              <a:rPr lang="en-NZ" sz="2000" b="1" dirty="0">
                <a:solidFill>
                  <a:srgbClr val="171C8F"/>
                </a:solidFill>
                <a:cs typeface="Arial"/>
              </a:rPr>
              <a:t>Is there a supply chain benefit for NZ businesses from being a hub for this trade?</a:t>
            </a:r>
          </a:p>
          <a:p>
            <a:pPr marL="0" lvl="1" indent="0">
              <a:buNone/>
            </a:pPr>
            <a:endParaRPr lang="en-NZ" sz="2000" b="1" dirty="0">
              <a:solidFill>
                <a:srgbClr val="171C8F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>
              <a:solidFill>
                <a:srgbClr val="171C8F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b="0" dirty="0">
              <a:solidFill>
                <a:srgbClr val="091F8F"/>
              </a:solidFill>
              <a:highlight>
                <a:srgbClr val="FFFF00"/>
              </a:highlight>
              <a:cs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582B389-F104-441D-9471-6D9837B2C355}"/>
              </a:ext>
            </a:extLst>
          </p:cNvPr>
          <p:cNvSpPr/>
          <p:nvPr/>
        </p:nvSpPr>
        <p:spPr>
          <a:xfrm>
            <a:off x="1089891" y="1859092"/>
            <a:ext cx="490995" cy="490995"/>
          </a:xfrm>
          <a:prstGeom prst="ellipse">
            <a:avLst/>
          </a:prstGeom>
          <a:solidFill>
            <a:srgbClr val="171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b="1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B98F2A-639D-43C8-99C8-2F25CAA94DB0}"/>
              </a:ext>
            </a:extLst>
          </p:cNvPr>
          <p:cNvSpPr/>
          <p:nvPr/>
        </p:nvSpPr>
        <p:spPr>
          <a:xfrm>
            <a:off x="1089891" y="2974084"/>
            <a:ext cx="490995" cy="490995"/>
          </a:xfrm>
          <a:prstGeom prst="ellipse">
            <a:avLst/>
          </a:prstGeom>
          <a:solidFill>
            <a:srgbClr val="171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2000" b="1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9EBBFC-3086-4DCA-B1FA-2040DB70AEE1}"/>
              </a:ext>
            </a:extLst>
          </p:cNvPr>
          <p:cNvSpPr/>
          <p:nvPr/>
        </p:nvSpPr>
        <p:spPr>
          <a:xfrm>
            <a:off x="1089891" y="4145027"/>
            <a:ext cx="490995" cy="490995"/>
          </a:xfrm>
          <a:prstGeom prst="ellipse">
            <a:avLst/>
          </a:prstGeom>
          <a:solidFill>
            <a:srgbClr val="171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NZ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7758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ckland Airport">
      <a:dk1>
        <a:sysClr val="windowText" lastClr="000000"/>
      </a:dk1>
      <a:lt1>
        <a:srgbClr val="FFFFFF"/>
      </a:lt1>
      <a:dk2>
        <a:srgbClr val="5E2751"/>
      </a:dk2>
      <a:lt2>
        <a:srgbClr val="969696"/>
      </a:lt2>
      <a:accent1>
        <a:srgbClr val="005587"/>
      </a:accent1>
      <a:accent2>
        <a:srgbClr val="4A7729"/>
      </a:accent2>
      <a:accent3>
        <a:srgbClr val="C8102E"/>
      </a:accent3>
      <a:accent4>
        <a:srgbClr val="FFCD00"/>
      </a:accent4>
      <a:accent5>
        <a:srgbClr val="00A3E0"/>
      </a:accent5>
      <a:accent6>
        <a:srgbClr val="84BD00"/>
      </a:accent6>
      <a:hlink>
        <a:srgbClr val="0000FF"/>
      </a:hlink>
      <a:folHlink>
        <a:srgbClr val="800080"/>
      </a:folHlink>
    </a:clrScheme>
    <a:fontScheme name="A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59EE2C51DFB4E8839BD22D42105B6" ma:contentTypeVersion="2" ma:contentTypeDescription="Create a new document." ma:contentTypeScope="" ma:versionID="ecac7527cbf3d588cd4487b34c8a352c">
  <xsd:schema xmlns:xsd="http://www.w3.org/2001/XMLSchema" xmlns:xs="http://www.w3.org/2001/XMLSchema" xmlns:p="http://schemas.microsoft.com/office/2006/metadata/properties" xmlns:ns2="5298f343-7434-42ef-a211-a8785b283456" targetNamespace="http://schemas.microsoft.com/office/2006/metadata/properties" ma:root="true" ma:fieldsID="09b7b957d9049aa165d5b63f045c034e" ns2:_="">
    <xsd:import namespace="5298f343-7434-42ef-a211-a8785b2834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8f343-7434-42ef-a211-a8785b2834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2D02BA-663B-4BFB-921B-3DCBDBD023D8}">
  <ds:schemaRefs>
    <ds:schemaRef ds:uri="5298f343-7434-42ef-a211-a8785b2834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C071EC-FB61-4592-8F06-07E35CC02C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39B99-CB2A-4DA9-83B1-EF503D69A8EE}">
  <ds:schemaRefs>
    <ds:schemaRef ds:uri="http://schemas.microsoft.com/office/2006/metadata/properties"/>
    <ds:schemaRef ds:uri="http://schemas.microsoft.com/office/infopath/2007/PartnerControls"/>
    <ds:schemaRef ds:uri="5298f343-7434-42ef-a211-a8785b283456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131</Words>
  <Application>Microsoft Office PowerPoint</Application>
  <PresentationFormat>On-screen Show (4:3)</PresentationFormat>
  <Paragraphs>48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Empson</dc:creator>
  <cp:lastModifiedBy>Dene Green</cp:lastModifiedBy>
  <cp:revision>8</cp:revision>
  <cp:lastPrinted>2019-02-19T02:25:07Z</cp:lastPrinted>
  <dcterms:created xsi:type="dcterms:W3CDTF">2016-08-09T03:08:35Z</dcterms:created>
  <dcterms:modified xsi:type="dcterms:W3CDTF">2019-06-27T08:36:54Z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0x010100B0E59EE2C51DFB4E8839BD22D42105B6</vt:lpwstr>
  </property>
</Properties>
</file>